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32"/>
  </p:notesMasterIdLst>
  <p:sldIdLst>
    <p:sldId id="256" r:id="rId5"/>
    <p:sldId id="326" r:id="rId6"/>
    <p:sldId id="318" r:id="rId7"/>
    <p:sldId id="319" r:id="rId8"/>
    <p:sldId id="298" r:id="rId9"/>
    <p:sldId id="301" r:id="rId10"/>
    <p:sldId id="299" r:id="rId11"/>
    <p:sldId id="300" r:id="rId12"/>
    <p:sldId id="322" r:id="rId13"/>
    <p:sldId id="323" r:id="rId14"/>
    <p:sldId id="324" r:id="rId15"/>
    <p:sldId id="302" r:id="rId16"/>
    <p:sldId id="277" r:id="rId17"/>
    <p:sldId id="291" r:id="rId18"/>
    <p:sldId id="287" r:id="rId19"/>
    <p:sldId id="292" r:id="rId20"/>
    <p:sldId id="293" r:id="rId21"/>
    <p:sldId id="303" r:id="rId22"/>
    <p:sldId id="304" r:id="rId23"/>
    <p:sldId id="305" r:id="rId24"/>
    <p:sldId id="321" r:id="rId25"/>
    <p:sldId id="313" r:id="rId26"/>
    <p:sldId id="314" r:id="rId27"/>
    <p:sldId id="316" r:id="rId28"/>
    <p:sldId id="317" r:id="rId29"/>
    <p:sldId id="320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8">
          <p15:clr>
            <a:srgbClr val="A4A3A4"/>
          </p15:clr>
        </p15:guide>
        <p15:guide id="2" orient="horz" pos="3456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orient="horz" pos="1728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pos="417">
          <p15:clr>
            <a:srgbClr val="A4A3A4"/>
          </p15:clr>
        </p15:guide>
        <p15:guide id="8" pos="822">
          <p15:clr>
            <a:srgbClr val="A4A3A4"/>
          </p15:clr>
        </p15:guide>
        <p15:guide id="9" pos="4944">
          <p15:clr>
            <a:srgbClr val="A4A3A4"/>
          </p15:clr>
        </p15:guide>
        <p15:guide id="10" pos="5345">
          <p15:clr>
            <a:srgbClr val="A4A3A4"/>
          </p15:clr>
        </p15:guide>
        <p15:guide id="11" pos="4113">
          <p15:clr>
            <a:srgbClr val="A4A3A4"/>
          </p15:clr>
        </p15:guide>
        <p15:guide id="12" pos="1649">
          <p15:clr>
            <a:srgbClr val="A4A3A4"/>
          </p15:clr>
        </p15:guide>
        <p15:guide id="13" pos="2465">
          <p15:clr>
            <a:srgbClr val="A4A3A4"/>
          </p15:clr>
        </p15:guide>
        <p15:guide id="14" pos="32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orient="horz" pos="1728">
          <p15:clr>
            <a:srgbClr val="A4A3A4"/>
          </p15:clr>
        </p15:guide>
        <p15:guide id="3" orient="horz" pos="297">
          <p15:clr>
            <a:srgbClr val="A4A3A4"/>
          </p15:clr>
        </p15:guide>
        <p15:guide id="4" orient="horz" pos="5463">
          <p15:clr>
            <a:srgbClr val="A4A3A4"/>
          </p15:clr>
        </p15:guide>
        <p15:guide id="5" pos="289">
          <p15:clr>
            <a:srgbClr val="A4A3A4"/>
          </p15:clr>
        </p15:guide>
        <p15:guide id="6" pos="40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6A6A6"/>
    <a:srgbClr val="1F9ECB"/>
    <a:srgbClr val="5F9E32"/>
    <a:srgbClr val="F9E9E7"/>
    <a:srgbClr val="FFDAC6"/>
    <a:srgbClr val="F4D0CB"/>
    <a:srgbClr val="E0D0CB"/>
    <a:srgbClr val="EBEBE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7" autoAdjust="0"/>
    <p:restoredTop sz="95742" autoAdjust="0"/>
  </p:normalViewPr>
  <p:slideViewPr>
    <p:cSldViewPr snapToGrid="0" showGuides="1">
      <p:cViewPr varScale="1">
        <p:scale>
          <a:sx n="82" d="100"/>
          <a:sy n="82" d="100"/>
        </p:scale>
        <p:origin x="-1400" y="-104"/>
      </p:cViewPr>
      <p:guideLst>
        <p:guide orient="horz" pos="3888"/>
        <p:guide orient="horz" pos="3456"/>
        <p:guide orient="horz" pos="2592"/>
        <p:guide orient="horz" pos="1728"/>
        <p:guide orient="horz" pos="864"/>
        <p:guide orient="horz" pos="432"/>
        <p:guide pos="417"/>
        <p:guide pos="822"/>
        <p:guide pos="4944"/>
        <p:guide pos="5345"/>
        <p:guide pos="4113"/>
        <p:guide pos="1649"/>
        <p:guide pos="2465"/>
        <p:guide pos="3297"/>
      </p:guideLst>
    </p:cSldViewPr>
  </p:slideViewPr>
  <p:outlineViewPr>
    <p:cViewPr>
      <p:scale>
        <a:sx n="33" d="100"/>
        <a:sy n="33" d="100"/>
      </p:scale>
      <p:origin x="0" y="21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3248" y="-104"/>
      </p:cViewPr>
      <p:guideLst>
        <p:guide orient="horz" pos="2880"/>
        <p:guide orient="horz" pos="1728"/>
        <p:guide orient="horz" pos="297"/>
        <p:guide orient="horz" pos="5463"/>
        <p:guide pos="289"/>
        <p:guide pos="40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31C45-5EC8-4D81-9D26-A35143BC19AB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471488"/>
            <a:ext cx="27432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8787" y="2743199"/>
            <a:ext cx="5938837" cy="59293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0237-F78C-408F-8D67-D4102664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9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C8FAD-AE5D-425D-98D8-AF65D24FC3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is Figure 2 on page 12 of the Open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EE41-06F0-4F01-AC51-09E28BDAA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2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35BCBB5-5ABF-4343-83ED-7FE67DDAE05B}" type="slidenum">
              <a:rPr lang="en-US" altLang="en-US" sz="12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7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2743200"/>
            <a:ext cx="9144000" cy="2743200"/>
          </a:xfrm>
          <a:prstGeom prst="rect">
            <a:avLst/>
          </a:prstGeom>
          <a:gradFill>
            <a:gsLst>
              <a:gs pos="89000">
                <a:schemeClr val="bg1"/>
              </a:gs>
              <a:gs pos="0">
                <a:schemeClr val="accent2"/>
              </a:gs>
              <a:gs pos="5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320" y="-7374"/>
            <a:ext cx="5197373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AC11B9B-776F-4EBA-AB3F-C5781EB5CB65}" type="datetime1">
              <a:rPr lang="en-US" smtClean="0"/>
              <a:t>5/22/19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30"/>
          <p:cNvGrpSpPr>
            <a:grpSpLocks/>
          </p:cNvGrpSpPr>
          <p:nvPr userDrawn="1"/>
        </p:nvGrpSpPr>
        <p:grpSpPr bwMode="auto">
          <a:xfrm>
            <a:off x="658813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r>
              <a:rPr lang="en-US" sz="700" dirty="0">
                <a:solidFill>
                  <a:schemeClr val="bg1">
                    <a:lumMod val="75000"/>
                  </a:scheme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schemeClr val="bg1">
                    <a:lumMod val="75000"/>
                  </a:schemeClr>
                </a:solidFill>
              </a:rPr>
              <a:pPr lvl="0" algn="r"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 userDrawn="1"/>
        </p:nvSpPr>
        <p:spPr bwMode="auto">
          <a:xfrm>
            <a:off x="639866" y="3046513"/>
            <a:ext cx="35634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0" dirty="0">
                <a:solidFill>
                  <a:schemeClr val="bg1"/>
                </a:solidFill>
                <a:latin typeface="+mn-lt"/>
              </a:rPr>
              <a:t>TAILOR</a:t>
            </a:r>
            <a:r>
              <a:rPr lang="en-US" sz="4000" b="0" baseline="0" dirty="0">
                <a:solidFill>
                  <a:schemeClr val="bg1"/>
                </a:solidFill>
                <a:latin typeface="+mn-lt"/>
              </a:rPr>
              <a:t> PCI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85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- No bottom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D126-F161-4926-91C4-91B37ACB92E6}" type="datetime1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schemeClr val="bg1">
                    <a:lumMod val="85000"/>
                  </a:schemeClr>
                </a:solidFill>
              </a:rPr>
              <a:pPr lvl="0" algn="r"/>
              <a:t>‹#›</a:t>
            </a:fld>
            <a:endParaRPr lang="en-US" sz="7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chemeClr val="tx1"/>
          </a:solidFill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9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01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5F96-5AE7-4250-A83B-306AAB0C2C4C}" type="datetime1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0308-B32A-41C7-A2BC-25AF7F931F8F}" type="datetime1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2782-84DC-4FFA-8240-4A1092D11BAB}" type="datetime1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3940175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5817-B0F9-46B6-89EE-1DEC6A61949A}" type="datetime1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8BDF-74AF-4FD8-99AD-FAD20971CDC1}" type="datetime1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B9B-776F-4EBA-AB3F-C5781EB5CB65}" type="datetime1">
              <a:rPr lang="en-US" smtClean="0"/>
              <a:t>5/22/19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58813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r>
              <a:rPr lang="en-US" sz="700" dirty="0">
                <a:solidFill>
                  <a:schemeClr val="bg1">
                    <a:lumMod val="75000"/>
                  </a:scheme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schemeClr val="bg1">
                    <a:lumMod val="75000"/>
                  </a:schemeClr>
                </a:solidFill>
              </a:rPr>
              <a:pPr lvl="0" algn="r"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FE87-A991-4ACF-B64F-4E9F8D43B38F}" type="datetime1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B2A-16D5-4939-B5F7-14E156FD2449}" type="datetime1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E11B-81E3-4D06-A23A-B8000D4A6DD3}" type="datetime1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57BA-8F33-46B3-AC13-7A4C86C58873}" type="datetime1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94-04CC-456C-862A-CB7C3CF052C0}" type="datetime1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ABD0-80EB-46F6-9049-AFAAEFB14300}" type="datetime1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D126-F161-4926-91C4-91B37ACB92E6}" type="datetime1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>
            <a:gsLst>
              <a:gs pos="80000">
                <a:schemeClr val="bg1"/>
              </a:gs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7" y="1371600"/>
            <a:ext cx="7823201" cy="4417142"/>
          </a:xfrm>
          <a:prstGeom prst="rect">
            <a:avLst/>
          </a:prstGeom>
        </p:spPr>
        <p:txBody>
          <a:bodyPr vert="horz" lIns="0" tIns="18288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1467EFC0-343D-4119-B6E2-3B3154A959CA}" type="datetime1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1988" y="5796115"/>
            <a:ext cx="7823200" cy="265471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lnSpc>
                <a:spcPct val="90000"/>
              </a:lnSpc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6657945"/>
            <a:ext cx="2133600" cy="20005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700" dirty="0">
                <a:solidFill>
                  <a:schemeClr val="bg1"/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 userDrawn="1"/>
        </p:nvSpPr>
        <p:spPr bwMode="auto">
          <a:xfrm>
            <a:off x="8207077" y="6172200"/>
            <a:ext cx="936923" cy="2400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27432" rIns="91440" bIns="2743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200" b="0" dirty="0">
                <a:solidFill>
                  <a:schemeClr val="accent2"/>
                </a:solidFill>
                <a:latin typeface="+mn-lt"/>
              </a:rPr>
              <a:t>TAILOR PCI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chemeClr val="bg1"/>
          </a:solidFill>
        </p:grpSpPr>
        <p:sp>
          <p:nvSpPr>
            <p:cNvPr id="24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6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184" y="6400800"/>
            <a:ext cx="283981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90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6075" indent="-346075" algn="l" defTabSz="914400" rtl="0" eaLnBrk="1" latinLnBrk="0" hangingPunct="1">
        <a:lnSpc>
          <a:spcPct val="90000"/>
        </a:lnSpc>
        <a:spcBef>
          <a:spcPts val="1500"/>
        </a:spcBef>
        <a:buClr>
          <a:schemeClr val="accent2"/>
        </a:buClr>
        <a:buFont typeface="Wingdings 3" pitchFamily="18" charset="2"/>
        <a:buChar char="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89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u66Ti-ZzeAhUs5IMKHdNMDRAQjRx6BAgBEAU&amp;url=https://www.nih.gov/about-nih/who-we-are/history-nih-logo&amp;psig=AOvVaw3_Sv4qkQCEfen-bXKhbtmU&amp;ust=1540397431868211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49" y="3619500"/>
            <a:ext cx="5019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Transitioning a Clinical Trial to a Registry Using Digital Technology</a:t>
            </a:r>
          </a:p>
        </p:txBody>
      </p:sp>
      <p:pic>
        <p:nvPicPr>
          <p:cNvPr id="1031" name="Picture 7" descr="C:\Users\m135937\Desktop\UCSF_logo_black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777349"/>
            <a:ext cx="1571625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nih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562599"/>
            <a:ext cx="1189117" cy="11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/>
              <a:t>Follow-Up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/>
              <a:t>Aims</a:t>
            </a:r>
            <a:r>
              <a:rPr lang="en-US" sz="2400" dirty="0"/>
              <a:t>:  </a:t>
            </a:r>
          </a:p>
          <a:p>
            <a:pPr marL="855663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000" dirty="0"/>
          </a:p>
          <a:p>
            <a:pPr marL="855663" lvl="1" indent="-457200">
              <a:buClr>
                <a:schemeClr val="accent2"/>
              </a:buClr>
              <a:buFont typeface="+mj-lt"/>
              <a:buAutoNum type="arabicPeriod" startAt="2"/>
            </a:pPr>
            <a:r>
              <a:rPr lang="en-US" sz="2000" dirty="0"/>
              <a:t>(a) To assess in TAILOR-PCI subjects the prescription patterns of DAPT beyond 1 year post PCI and in a subset of subjects, use a validated smartphone-based </a:t>
            </a:r>
            <a:r>
              <a:rPr lang="en-US" sz="2000" dirty="0">
                <a:solidFill>
                  <a:srgbClr val="FF0000"/>
                </a:solidFill>
              </a:rPr>
              <a:t>geo-fenced tracking application </a:t>
            </a:r>
            <a:r>
              <a:rPr lang="en-US" sz="2000" dirty="0"/>
              <a:t>to detect hospitalizations.</a:t>
            </a:r>
          </a:p>
          <a:p>
            <a:pPr marL="1312863" lvl="2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i="1" dirty="0"/>
          </a:p>
          <a:p>
            <a:pPr marL="1312863" lvl="2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i="1" dirty="0"/>
              <a:t>We hypothesize that detection of hospitalizations using smartphone geo-fencing technology will be non-inferior to study coordinator follow-up telephone calls.</a:t>
            </a:r>
          </a:p>
          <a:p>
            <a:pPr marL="855663" lvl="1" indent="-457200">
              <a:buClr>
                <a:schemeClr val="accent2"/>
              </a:buClr>
              <a:buFont typeface="+mj-lt"/>
              <a:buAutoNum type="arabicPeriod" startAt="2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98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/>
              <a:t>Follow-Up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/>
              <a:t>Aims</a:t>
            </a:r>
            <a:r>
              <a:rPr lang="en-US" sz="2400" dirty="0"/>
              <a:t>:  </a:t>
            </a:r>
          </a:p>
          <a:p>
            <a:pPr marL="855663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000" dirty="0"/>
          </a:p>
          <a:p>
            <a:pPr marL="855663" lvl="1" indent="-457200">
              <a:buClr>
                <a:schemeClr val="accent2"/>
              </a:buClr>
              <a:buFont typeface="+mj-lt"/>
              <a:buAutoNum type="arabicPeriod" startAt="3"/>
            </a:pPr>
            <a:r>
              <a:rPr lang="en-US" sz="2000" dirty="0"/>
              <a:t>(Exploratory) To track </a:t>
            </a:r>
            <a:r>
              <a:rPr lang="en-US" sz="2000" dirty="0">
                <a:solidFill>
                  <a:srgbClr val="FF0000"/>
                </a:solidFill>
              </a:rPr>
              <a:t>digital markers </a:t>
            </a:r>
            <a:r>
              <a:rPr lang="en-US" sz="2000" dirty="0"/>
              <a:t>(heart rate, activity, and 6 minute walk test distance) in patients enrolled in the TAILOR-PCI registry in an attempt to discover </a:t>
            </a:r>
            <a:r>
              <a:rPr lang="en-US" sz="2000" dirty="0">
                <a:solidFill>
                  <a:srgbClr val="FF0000"/>
                </a:solidFill>
              </a:rPr>
              <a:t>predictors of MACE or major bleeding events </a:t>
            </a:r>
            <a:r>
              <a:rPr lang="en-US" sz="2000" dirty="0"/>
              <a:t>following PCI by novel digital techniques.</a:t>
            </a:r>
          </a:p>
          <a:p>
            <a:pPr marL="1312863" lvl="2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i="1" dirty="0"/>
          </a:p>
          <a:p>
            <a:pPr marL="855663" lvl="1" indent="-457200">
              <a:buClr>
                <a:schemeClr val="accent2"/>
              </a:buClr>
              <a:buFont typeface="+mj-lt"/>
              <a:buAutoNum type="arabicPeriod" startAt="3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7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42" y="152399"/>
            <a:ext cx="7827264" cy="914401"/>
          </a:xfrm>
        </p:spPr>
        <p:txBody>
          <a:bodyPr/>
          <a:lstStyle/>
          <a:p>
            <a:pPr algn="ctr"/>
            <a:r>
              <a:rPr lang="en-US" dirty="0"/>
              <a:t>Extended &amp; Digital Follow-Up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809750"/>
            <a:ext cx="81248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398" y="1440418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(Est. 1192 pts.)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48906"/>
          </a:xfrm>
        </p:spPr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/>
              <a:t>Follow-Up: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3361" y="1173192"/>
            <a:ext cx="7817779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Only U.S. &amp; Canadian participants are eligible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Site only assists with notification of current TAILOR-PCI participants 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Mayo coordinates &amp; administers digital follow-up sub-study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TAILOR-PCI participants within 24 mos. of PCI will be asked to download the TAILOR-PCI Eureka mobile app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All participant surveys and activities done through smartphone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Est. 1192 eligible participants from U.S. &amp; Canadian sites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/>
              <a:t>Follow-Up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1" y="1371599"/>
            <a:ext cx="8029574" cy="45243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 1: Inviting Participants and Web Onboarding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2" name="Rectangle 1"/>
          <p:cNvSpPr/>
          <p:nvPr/>
        </p:nvSpPr>
        <p:spPr>
          <a:xfrm>
            <a:off x="569342" y="1942672"/>
            <a:ext cx="109728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[MAYO]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Mayo generates spreadsheet with TAILOR-PCI IDs &amp; Index Procedure Date </a:t>
            </a:r>
          </a:p>
        </p:txBody>
      </p:sp>
      <p:cxnSp>
        <p:nvCxnSpPr>
          <p:cNvPr id="5" name="Straight Arrow Connector 4"/>
          <p:cNvCxnSpPr>
            <a:stCxn id="2" idx="3"/>
            <a:endCxn id="10" idx="1"/>
          </p:cNvCxnSpPr>
          <p:nvPr/>
        </p:nvCxnSpPr>
        <p:spPr>
          <a:xfrm>
            <a:off x="1666622" y="2491312"/>
            <a:ext cx="869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36166" y="1942672"/>
            <a:ext cx="164592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[UCSF]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UCSF adds matching Unique Participant Code, patient specific URL, and columns for patient name &amp; address to be used in patient contact letter, using mail merge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78719" y="1942672"/>
            <a:ext cx="109728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[MAYO]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Mayo send s site-specific spreadsheets to sites</a:t>
            </a:r>
          </a:p>
        </p:txBody>
      </p:sp>
      <p:cxnSp>
        <p:nvCxnSpPr>
          <p:cNvPr id="18" name="Straight Arrow Connector 17"/>
          <p:cNvCxnSpPr>
            <a:stCxn id="10" idx="3"/>
            <a:endCxn id="17" idx="1"/>
          </p:cNvCxnSpPr>
          <p:nvPr/>
        </p:nvCxnSpPr>
        <p:spPr>
          <a:xfrm>
            <a:off x="4182086" y="2491312"/>
            <a:ext cx="9966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40433" y="1940945"/>
            <a:ext cx="109728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[SITES]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Sites populate the blank columns with patient name &amp; address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0433" y="3305646"/>
            <a:ext cx="109728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[SITES]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Sites generate letters for patients and mail letters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342" y="4688175"/>
            <a:ext cx="109728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[SITES]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If no consent from letter, sites invite patients by phone again (max. 2 attempts)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0486" y="4688175"/>
            <a:ext cx="1097280" cy="109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Website explaining study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8719" y="4688175"/>
            <a:ext cx="1097280" cy="109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Patient enters Unique Participant Code as validation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0433" y="4688175"/>
            <a:ext cx="1097280" cy="109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rgbClr val="FFFF00"/>
                </a:solidFill>
              </a:rPr>
              <a:t>Login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Eureka Account Creation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7" idx="3"/>
            <a:endCxn id="12" idx="1"/>
          </p:cNvCxnSpPr>
          <p:nvPr/>
        </p:nvCxnSpPr>
        <p:spPr>
          <a:xfrm flipV="1">
            <a:off x="6275999" y="2489585"/>
            <a:ext cx="964434" cy="17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3" idx="0"/>
          </p:cNvCxnSpPr>
          <p:nvPr/>
        </p:nvCxnSpPr>
        <p:spPr>
          <a:xfrm>
            <a:off x="7789073" y="3038225"/>
            <a:ext cx="0" cy="2674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15" idx="1"/>
          </p:cNvCxnSpPr>
          <p:nvPr/>
        </p:nvCxnSpPr>
        <p:spPr>
          <a:xfrm>
            <a:off x="1666622" y="5236815"/>
            <a:ext cx="11438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3"/>
            <a:endCxn id="16" idx="1"/>
          </p:cNvCxnSpPr>
          <p:nvPr/>
        </p:nvCxnSpPr>
        <p:spPr>
          <a:xfrm>
            <a:off x="3907766" y="5236815"/>
            <a:ext cx="12709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3"/>
            <a:endCxn id="19" idx="1"/>
          </p:cNvCxnSpPr>
          <p:nvPr/>
        </p:nvCxnSpPr>
        <p:spPr>
          <a:xfrm>
            <a:off x="6275999" y="5236815"/>
            <a:ext cx="9644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3" idx="1"/>
            <a:endCxn id="15" idx="0"/>
          </p:cNvCxnSpPr>
          <p:nvPr/>
        </p:nvCxnSpPr>
        <p:spPr>
          <a:xfrm rot="10800000" flipV="1">
            <a:off x="3359127" y="3854285"/>
            <a:ext cx="3881307" cy="83388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3" idx="1"/>
            <a:endCxn id="14" idx="0"/>
          </p:cNvCxnSpPr>
          <p:nvPr/>
        </p:nvCxnSpPr>
        <p:spPr>
          <a:xfrm rot="10800000" flipV="1">
            <a:off x="1117983" y="3854285"/>
            <a:ext cx="6122451" cy="83388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</p:cNvCxnSpPr>
          <p:nvPr/>
        </p:nvCxnSpPr>
        <p:spPr>
          <a:xfrm>
            <a:off x="8337713" y="5236815"/>
            <a:ext cx="3835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6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/>
              <a:t>Follow-Up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1" y="1371599"/>
            <a:ext cx="8029574" cy="45243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 1: Inviting Participants and Web Onboarding (cont.)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cxnSp>
        <p:nvCxnSpPr>
          <p:cNvPr id="31" name="Straight Arrow Connector 30"/>
          <p:cNvCxnSpPr>
            <a:stCxn id="63" idx="3"/>
            <a:endCxn id="64" idx="1"/>
          </p:cNvCxnSpPr>
          <p:nvPr/>
        </p:nvCxnSpPr>
        <p:spPr>
          <a:xfrm flipV="1">
            <a:off x="1666622" y="4140696"/>
            <a:ext cx="176554" cy="1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4" idx="3"/>
            <a:endCxn id="65" idx="1"/>
          </p:cNvCxnSpPr>
          <p:nvPr/>
        </p:nvCxnSpPr>
        <p:spPr>
          <a:xfrm>
            <a:off x="2940456" y="4140696"/>
            <a:ext cx="159300" cy="1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7" idx="2"/>
            <a:endCxn id="68" idx="0"/>
          </p:cNvCxnSpPr>
          <p:nvPr/>
        </p:nvCxnSpPr>
        <p:spPr>
          <a:xfrm>
            <a:off x="5910239" y="3764618"/>
            <a:ext cx="0" cy="1944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8" idx="3"/>
            <a:endCxn id="70" idx="1"/>
          </p:cNvCxnSpPr>
          <p:nvPr/>
        </p:nvCxnSpPr>
        <p:spPr>
          <a:xfrm flipV="1">
            <a:off x="6275999" y="4321365"/>
            <a:ext cx="123641" cy="34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69342" y="3593279"/>
            <a:ext cx="1097280" cy="109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rgbClr val="FFFF00"/>
                </a:solidFill>
              </a:rPr>
              <a:t>Assessment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Eligibility Criteria: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Willing to download app to participate in study?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43176" y="3592056"/>
            <a:ext cx="1097280" cy="109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rgbClr val="FFFF00"/>
                </a:solidFill>
              </a:rPr>
              <a:t>Consent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Unique consent form where user clicks on “I Agree” to allow digital monitoring tools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99756" y="3593279"/>
            <a:ext cx="1097280" cy="109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rgbClr val="FFFF00"/>
                </a:solidFill>
              </a:rPr>
              <a:t>Authorization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HIPAA Auth. Form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Medical Document Release Form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34474" y="2149133"/>
            <a:ext cx="1097280" cy="109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(Optional)</a:t>
            </a:r>
            <a:endParaRPr lang="en-US" sz="800" dirty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Human API medical record connection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44479" y="3033098"/>
            <a:ext cx="73152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Verify phone number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44479" y="3959039"/>
            <a:ext cx="73152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Eureka texts confirmation code to user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99640" y="3029162"/>
            <a:ext cx="73152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Text message sent to download Eureka app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99640" y="3955605"/>
            <a:ext cx="73152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User inputs text confirmation code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338764" y="2843184"/>
            <a:ext cx="1097280" cy="109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User downloads Eureka mobile app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79" name="Elbow Connector 78"/>
          <p:cNvCxnSpPr>
            <a:stCxn id="65" idx="0"/>
            <a:endCxn id="66" idx="1"/>
          </p:cNvCxnSpPr>
          <p:nvPr/>
        </p:nvCxnSpPr>
        <p:spPr>
          <a:xfrm rot="5400000" flipH="1" flipV="1">
            <a:off x="3543682" y="2802487"/>
            <a:ext cx="895506" cy="68607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66" idx="3"/>
            <a:endCxn id="67" idx="0"/>
          </p:cNvCxnSpPr>
          <p:nvPr/>
        </p:nvCxnSpPr>
        <p:spPr>
          <a:xfrm>
            <a:off x="5431754" y="2697773"/>
            <a:ext cx="478485" cy="33532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9" idx="3"/>
            <a:endCxn id="71" idx="1"/>
          </p:cNvCxnSpPr>
          <p:nvPr/>
        </p:nvCxnSpPr>
        <p:spPr>
          <a:xfrm flipV="1">
            <a:off x="7131160" y="3391824"/>
            <a:ext cx="207604" cy="3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0" idx="0"/>
            <a:endCxn id="69" idx="2"/>
          </p:cNvCxnSpPr>
          <p:nvPr/>
        </p:nvCxnSpPr>
        <p:spPr>
          <a:xfrm flipV="1">
            <a:off x="6765400" y="3760682"/>
            <a:ext cx="0" cy="1949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/>
              <a:t>Follow-Up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1" y="1371599"/>
            <a:ext cx="8029574" cy="45243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 2: Eureka App Sign In and Baseline Activities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cxnSp>
        <p:nvCxnSpPr>
          <p:cNvPr id="31" name="Straight Arrow Connector 30"/>
          <p:cNvCxnSpPr>
            <a:stCxn id="63" idx="3"/>
            <a:endCxn id="64" idx="1"/>
          </p:cNvCxnSpPr>
          <p:nvPr/>
        </p:nvCxnSpPr>
        <p:spPr>
          <a:xfrm flipV="1">
            <a:off x="1666622" y="4140696"/>
            <a:ext cx="176554" cy="1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4" idx="3"/>
            <a:endCxn id="65" idx="1"/>
          </p:cNvCxnSpPr>
          <p:nvPr/>
        </p:nvCxnSpPr>
        <p:spPr>
          <a:xfrm>
            <a:off x="2940456" y="4140696"/>
            <a:ext cx="159300" cy="1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3"/>
            <a:endCxn id="70" idx="1"/>
          </p:cNvCxnSpPr>
          <p:nvPr/>
        </p:nvCxnSpPr>
        <p:spPr>
          <a:xfrm flipV="1">
            <a:off x="5485227" y="4140696"/>
            <a:ext cx="242696" cy="6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69342" y="3593279"/>
            <a:ext cx="1097280" cy="1097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Sign in to Eureka Mobile App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43176" y="3592056"/>
            <a:ext cx="1097280" cy="1097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(Optional)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Permission to access </a:t>
            </a:r>
          </a:p>
          <a:p>
            <a:pPr algn="ctr"/>
            <a:r>
              <a:rPr lang="en-US" sz="800" b="1" dirty="0" err="1">
                <a:solidFill>
                  <a:schemeClr val="tx1"/>
                </a:solidFill>
              </a:rPr>
              <a:t>HealthKit</a:t>
            </a:r>
            <a:r>
              <a:rPr lang="en-US" sz="800" b="1" dirty="0">
                <a:solidFill>
                  <a:schemeClr val="tx1"/>
                </a:solidFill>
              </a:rPr>
              <a:t> (iOS) or </a:t>
            </a:r>
            <a:r>
              <a:rPr lang="en-US" sz="800" b="1" dirty="0" err="1">
                <a:solidFill>
                  <a:schemeClr val="tx1"/>
                </a:solidFill>
              </a:rPr>
              <a:t>GoogleFit</a:t>
            </a:r>
            <a:r>
              <a:rPr lang="en-US" sz="800" b="1" dirty="0">
                <a:solidFill>
                  <a:schemeClr val="tx1"/>
                </a:solidFill>
              </a:rPr>
              <a:t> (Android)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99756" y="3593279"/>
            <a:ext cx="1097280" cy="1097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(Optional)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Push notification access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07467" y="2416040"/>
            <a:ext cx="731520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(iOS only)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Background location service access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27923" y="3500616"/>
            <a:ext cx="1463040" cy="128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Baseline Visit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Dyspnea Scale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Hospitalization Survey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Medications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Seattle Angina Ques. (SAQ)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Duke Act. Score Ind. (DASI)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General Anxiety Disorder-7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Angina Diary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399104" y="3592056"/>
            <a:ext cx="1097280" cy="1097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Baseline Visit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6 Minute Walk Test +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Borg scale after +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Heart rate- before/after</a:t>
            </a:r>
            <a:endParaRPr lang="en-US" sz="800" b="1" dirty="0">
              <a:solidFill>
                <a:schemeClr val="bg1"/>
              </a:solidFill>
            </a:endParaRPr>
          </a:p>
        </p:txBody>
      </p:sp>
      <p:cxnSp>
        <p:nvCxnSpPr>
          <p:cNvPr id="79" name="Elbow Connector 78"/>
          <p:cNvCxnSpPr>
            <a:stCxn id="22" idx="0"/>
            <a:endCxn id="67" idx="1"/>
          </p:cNvCxnSpPr>
          <p:nvPr/>
        </p:nvCxnSpPr>
        <p:spPr>
          <a:xfrm rot="5400000" flipH="1" flipV="1">
            <a:off x="4666594" y="3051794"/>
            <a:ext cx="810867" cy="2708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0" idx="3"/>
            <a:endCxn id="71" idx="1"/>
          </p:cNvCxnSpPr>
          <p:nvPr/>
        </p:nvCxnSpPr>
        <p:spPr>
          <a:xfrm>
            <a:off x="7190963" y="4140696"/>
            <a:ext cx="2081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87947" y="3592667"/>
            <a:ext cx="1097280" cy="1097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(Optional)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Location service access</a:t>
            </a:r>
            <a:endParaRPr lang="en-US" sz="800" b="1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stCxn id="65" idx="3"/>
            <a:endCxn id="22" idx="1"/>
          </p:cNvCxnSpPr>
          <p:nvPr/>
        </p:nvCxnSpPr>
        <p:spPr>
          <a:xfrm flipV="1">
            <a:off x="4197036" y="4141307"/>
            <a:ext cx="190911" cy="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67" idx="3"/>
            <a:endCxn id="70" idx="0"/>
          </p:cNvCxnSpPr>
          <p:nvPr/>
        </p:nvCxnSpPr>
        <p:spPr>
          <a:xfrm>
            <a:off x="5938987" y="2781800"/>
            <a:ext cx="520456" cy="718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/>
              <a:t>Follow-Up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1" y="1371599"/>
            <a:ext cx="8029574" cy="45243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 3: Weekly and Monthly Study Activities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cxnSp>
        <p:nvCxnSpPr>
          <p:cNvPr id="60" name="Straight Arrow Connector 59"/>
          <p:cNvCxnSpPr>
            <a:stCxn id="18" idx="2"/>
            <a:endCxn id="70" idx="0"/>
          </p:cNvCxnSpPr>
          <p:nvPr/>
        </p:nvCxnSpPr>
        <p:spPr>
          <a:xfrm>
            <a:off x="6109722" y="3019889"/>
            <a:ext cx="0" cy="1155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593010" y="2000247"/>
            <a:ext cx="1645920" cy="7315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Weekly 30 second heart rate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93010" y="2854873"/>
            <a:ext cx="1645920" cy="1645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Monthly visits from date of index procedure up to 24 months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Dyspnea Scale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Hospitalization Survey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Medications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Seattle Angina Ques. (SAQ)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Duke Act. Score Ind. (DASI)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6 Minute Walk Test +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Borg scale after +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Heart rate before/after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93010" y="4639320"/>
            <a:ext cx="1645920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Every 6 months from digital consent follow-up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General Anxiety Disorder-7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286762" y="4175253"/>
            <a:ext cx="1645920" cy="7315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Study finish 24 months after index PCI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86762" y="2288369"/>
            <a:ext cx="1645920" cy="7315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Weekly angina diary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93010" y="5315055"/>
            <a:ext cx="1645920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If GPS detects user in hospital for extended time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Hospitalization Survey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63" idx="3"/>
            <a:endCxn id="18" idx="1"/>
          </p:cNvCxnSpPr>
          <p:nvPr/>
        </p:nvCxnSpPr>
        <p:spPr>
          <a:xfrm>
            <a:off x="3238930" y="2366007"/>
            <a:ext cx="2047832" cy="288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4" idx="3"/>
            <a:endCxn id="70" idx="1"/>
          </p:cNvCxnSpPr>
          <p:nvPr/>
        </p:nvCxnSpPr>
        <p:spPr>
          <a:xfrm>
            <a:off x="3238930" y="3677833"/>
            <a:ext cx="2047832" cy="8631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5" idx="3"/>
            <a:endCxn id="70" idx="1"/>
          </p:cNvCxnSpPr>
          <p:nvPr/>
        </p:nvCxnSpPr>
        <p:spPr>
          <a:xfrm flipV="1">
            <a:off x="3238930" y="4541013"/>
            <a:ext cx="2047832" cy="3726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3"/>
            <a:endCxn id="70" idx="1"/>
          </p:cNvCxnSpPr>
          <p:nvPr/>
        </p:nvCxnSpPr>
        <p:spPr>
          <a:xfrm flipV="1">
            <a:off x="3238930" y="4541013"/>
            <a:ext cx="2047832" cy="1048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5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chemeClr val="accent2"/>
              </a:buClr>
              <a:buNone/>
            </a:pPr>
            <a:endParaRPr lang="en-US" sz="20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752475"/>
            <a:ext cx="3882607" cy="540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629587"/>
          </a:xfrm>
        </p:spPr>
        <p:txBody>
          <a:bodyPr/>
          <a:lstStyle/>
          <a:p>
            <a:pPr algn="ctr"/>
            <a:r>
              <a:rPr lang="en-US" dirty="0"/>
              <a:t>Recruitment Letter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92726" y="3086100"/>
            <a:ext cx="5208954" cy="2306661"/>
            <a:chOff x="2486025" y="3905250"/>
            <a:chExt cx="4299159" cy="1273273"/>
          </a:xfrm>
        </p:grpSpPr>
        <p:sp>
          <p:nvSpPr>
            <p:cNvPr id="30" name="Rounded Rectangle 29"/>
            <p:cNvSpPr/>
            <p:nvPr/>
          </p:nvSpPr>
          <p:spPr>
            <a:xfrm>
              <a:off x="2486025" y="3905250"/>
              <a:ext cx="4299159" cy="1273273"/>
            </a:xfrm>
            <a:prstGeom prst="roundRect">
              <a:avLst>
                <a:gd name="adj" fmla="val 27964"/>
              </a:avLst>
            </a:prstGeom>
            <a:solidFill>
              <a:schemeClr val="bg1"/>
            </a:solidFill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00" y="4036538"/>
              <a:ext cx="3817217" cy="912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80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52500"/>
          </a:xfrm>
        </p:spPr>
        <p:txBody>
          <a:bodyPr/>
          <a:lstStyle/>
          <a:p>
            <a:pPr algn="ctr"/>
            <a:r>
              <a:rPr lang="en-US" dirty="0" smtClean="0"/>
              <a:t>Landing Page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9" y="1062164"/>
            <a:ext cx="8070707" cy="480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01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368" y="0"/>
            <a:ext cx="7827264" cy="1041631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Clopidogrel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5725"/>
            <a:ext cx="8229600" cy="4525963"/>
          </a:xfrm>
          <a:extLst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CAD affects 7.6 million people in the U.S.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dirty="0"/>
              <a:t>2.5 to 3 million </a:t>
            </a:r>
            <a:r>
              <a:rPr lang="en-US" altLang="en-US" dirty="0" err="1"/>
              <a:t>clopidogrel</a:t>
            </a:r>
            <a:r>
              <a:rPr lang="en-US" altLang="en-US" dirty="0"/>
              <a:t> prescriptions are written per month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dirty="0" err="1" smtClean="0"/>
              <a:t>Thienopyridine</a:t>
            </a:r>
            <a:r>
              <a:rPr lang="en-US" altLang="en-US" dirty="0" smtClean="0"/>
              <a:t> </a:t>
            </a:r>
            <a:r>
              <a:rPr lang="en-US" altLang="en-US" dirty="0"/>
              <a:t>P2Y</a:t>
            </a:r>
            <a:r>
              <a:rPr lang="en-US" altLang="en-US" baseline="-25000" dirty="0"/>
              <a:t>12</a:t>
            </a:r>
            <a:r>
              <a:rPr lang="en-US" altLang="en-US" dirty="0"/>
              <a:t>ADP receptor antagonist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dirty="0"/>
              <a:t>FDA indications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dirty="0"/>
              <a:t>Myocardial infarction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dirty="0"/>
              <a:t>Thrombotic CVA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dirty="0"/>
              <a:t>Peripheral arterial disease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dirty="0"/>
              <a:t>Percutaneous coronary intervention</a:t>
            </a:r>
          </a:p>
        </p:txBody>
      </p:sp>
    </p:spTree>
    <p:extLst>
      <p:ext uri="{BB962C8B-B14F-4D97-AF65-F5344CB8AC3E}">
        <p14:creationId xmlns:p14="http://schemas.microsoft.com/office/powerpoint/2010/main" val="20314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62025"/>
          </a:xfrm>
        </p:spPr>
        <p:txBody>
          <a:bodyPr/>
          <a:lstStyle/>
          <a:p>
            <a:pPr algn="ctr"/>
            <a:r>
              <a:rPr lang="en-US" dirty="0" smtClean="0"/>
              <a:t>Instructional Videos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54" y="1493615"/>
            <a:ext cx="7504571" cy="400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368" y="76199"/>
            <a:ext cx="7827264" cy="895351"/>
          </a:xfrm>
        </p:spPr>
        <p:txBody>
          <a:bodyPr/>
          <a:lstStyle/>
          <a:p>
            <a:pPr algn="ctr"/>
            <a:r>
              <a:rPr lang="en-US" dirty="0"/>
              <a:t>Staged Site Rollout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1987" y="1019175"/>
            <a:ext cx="7823201" cy="441714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/>
              <a:t>Mayo Clinic Sites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February</a:t>
            </a:r>
            <a:r>
              <a:rPr lang="en-US" sz="2000" dirty="0"/>
              <a:t>, 2019: Began mailing letters for digital sub-study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/>
              <a:t>External Sites with IRB and contract approvals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March</a:t>
            </a:r>
            <a:r>
              <a:rPr lang="en-US" sz="2000" dirty="0"/>
              <a:t>, 2019: Began mailing letters for digital sub-study </a:t>
            </a:r>
          </a:p>
          <a:p>
            <a:pPr marL="457200" lvl="1" indent="0">
              <a:buClrTx/>
              <a:buNone/>
            </a:pPr>
            <a:endParaRPr lang="en-US" sz="2000" dirty="0"/>
          </a:p>
          <a:p>
            <a:pPr marL="457200" lvl="1" indent="0">
              <a:buClrTx/>
              <a:buNone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25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268" y="142874"/>
            <a:ext cx="7827264" cy="819151"/>
          </a:xfrm>
        </p:spPr>
        <p:txBody>
          <a:bodyPr/>
          <a:lstStyle/>
          <a:p>
            <a:pPr algn="ctr"/>
            <a:r>
              <a:rPr lang="en-US" dirty="0" smtClean="0"/>
              <a:t>IRB 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1987" y="1123950"/>
            <a:ext cx="7823201" cy="441714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Concerns from Mayo Clinic IRB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Potential action needed due to depression survey (removed)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Additional review by Research Info. Security </a:t>
            </a:r>
            <a:r>
              <a:rPr lang="en-US" sz="2000" dirty="0"/>
              <a:t>Advisory Group</a:t>
            </a:r>
            <a:endParaRPr lang="en-US" sz="2000" dirty="0" smtClean="0"/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Concerns from external IRBs</a:t>
            </a:r>
            <a:endParaRPr lang="en-US" sz="24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Verbal </a:t>
            </a:r>
            <a:r>
              <a:rPr lang="en-US" sz="2000" dirty="0"/>
              <a:t>consent for extra calls not in original consent form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New concept of digital sub-study administered by one IRB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New way to consent with a non site-specific form on website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Additional concerns from Canadian REBs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Can’t guarantee app meets all Canadian privacy laws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PHI entered flows directly to U.S., under U.S.A. Freedom Act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Canadian </a:t>
            </a:r>
            <a:r>
              <a:rPr lang="en-US" sz="2000" dirty="0" smtClean="0"/>
              <a:t>patients being directly recruited for a U.S. study</a:t>
            </a:r>
            <a:endParaRPr lang="en-US" sz="2000" dirty="0"/>
          </a:p>
          <a:p>
            <a:pPr>
              <a:buClrTx/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ClrTx/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90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268" y="161925"/>
            <a:ext cx="7827264" cy="742950"/>
          </a:xfrm>
        </p:spPr>
        <p:txBody>
          <a:bodyPr/>
          <a:lstStyle/>
          <a:p>
            <a:pPr algn="ctr"/>
            <a:r>
              <a:rPr lang="en-US" dirty="0" smtClean="0"/>
              <a:t>Mayo / External Site 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1037" y="1247775"/>
            <a:ext cx="7823201" cy="441714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IRB approval required from each site, not centralized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Contract addendum approval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Rely on sites to recruit for Mayo administered study</a:t>
            </a:r>
          </a:p>
          <a:p>
            <a:pPr marL="457200" lvl="1" indent="0">
              <a:buClrTx/>
              <a:buNone/>
            </a:pPr>
            <a:endParaRPr lang="en-US" sz="2400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ClrTx/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45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318" y="161925"/>
            <a:ext cx="7827264" cy="762000"/>
          </a:xfrm>
        </p:spPr>
        <p:txBody>
          <a:bodyPr/>
          <a:lstStyle/>
          <a:p>
            <a:pPr algn="ctr"/>
            <a:r>
              <a:rPr lang="en-US" dirty="0" smtClean="0"/>
              <a:t>Participant 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1037" y="1143000"/>
            <a:ext cx="7823201" cy="441714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Participants have multiple contacts: site study coordinator(s) and new contact for digital questions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Participants limited by their available computer technology or their own computer literacy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Some don’t own smartphones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Some don’t know how to access internet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Some don’t know how to download app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Some still want to participate but can’t because of above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Participants receiving requests for longer time commitment and different kind of research participation than original consent</a:t>
            </a:r>
            <a:endParaRPr lang="en-US" sz="2000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ClrTx/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48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843" y="95249"/>
            <a:ext cx="7827264" cy="828676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1037" y="990600"/>
            <a:ext cx="7823201" cy="5092700"/>
          </a:xfrm>
        </p:spPr>
        <p:txBody>
          <a:bodyPr/>
          <a:lstStyle/>
          <a:p>
            <a:pPr>
              <a:buClrTx/>
              <a:buFont typeface="Wingdings" charset="2"/>
              <a:buChar char="v"/>
            </a:pPr>
            <a:r>
              <a:rPr lang="en-US" sz="2400" dirty="0" smtClean="0"/>
              <a:t>Incorporate consent for extended follow-up in initial consent form of study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Create contract addendums for external sites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Consider possibility that participants may not have a smartphone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Allow for computer based web only follow-up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Link to EHR may prove to be a logistic hurdle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/>
              <a:t>I</a:t>
            </a:r>
            <a:r>
              <a:rPr lang="en-US" sz="2400" dirty="0" smtClean="0"/>
              <a:t>mprove the transition from the website accessed from a desktop to the smartphone app</a:t>
            </a:r>
            <a:endParaRPr lang="en-US" sz="2400" dirty="0"/>
          </a:p>
          <a:p>
            <a:pPr>
              <a:buClrTx/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36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52425" y="1162051"/>
            <a:ext cx="4105275" cy="47910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rgbClr val="154FD4"/>
              </a:buClr>
              <a:buNone/>
              <a:defRPr/>
            </a:pPr>
            <a:r>
              <a:rPr lang="en-US" altLang="en-US" i="1" dirty="0" smtClean="0"/>
              <a:t>Funding Sources</a:t>
            </a:r>
          </a:p>
          <a:p>
            <a:pPr>
              <a:buClr>
                <a:srgbClr val="154FD4"/>
              </a:buClr>
              <a:defRPr/>
            </a:pPr>
            <a:r>
              <a:rPr lang="en-US" altLang="en-US" i="1" smtClean="0"/>
              <a:t>NHLBI</a:t>
            </a:r>
            <a:endParaRPr lang="en-US" altLang="en-US" i="1" dirty="0" smtClean="0"/>
          </a:p>
          <a:p>
            <a:pPr>
              <a:buClr>
                <a:srgbClr val="154FD4"/>
              </a:buClr>
              <a:defRPr/>
            </a:pPr>
            <a:r>
              <a:rPr lang="en-US" altLang="en-US" i="1" dirty="0" smtClean="0"/>
              <a:t>PGRN</a:t>
            </a:r>
          </a:p>
          <a:p>
            <a:pPr>
              <a:buClr>
                <a:srgbClr val="154FD4"/>
              </a:buClr>
              <a:defRPr/>
            </a:pPr>
            <a:r>
              <a:rPr lang="en-US" altLang="en-US" i="1" dirty="0" smtClean="0"/>
              <a:t>Mayo CV &amp; CIM</a:t>
            </a:r>
            <a:endParaRPr lang="en-US" altLang="en-US" i="1" dirty="0"/>
          </a:p>
          <a:p>
            <a:pPr marL="0" lvl="0" indent="0">
              <a:buClr>
                <a:srgbClr val="154FD4"/>
              </a:buClr>
              <a:buNone/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altLang="en-US" i="1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038225"/>
            <a:ext cx="4210050" cy="50863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 smtClean="0"/>
              <a:t>TAILOR PCI team</a:t>
            </a:r>
          </a:p>
          <a:p>
            <a:pPr>
              <a:defRPr/>
            </a:pPr>
            <a:r>
              <a:rPr lang="en-US" dirty="0" smtClean="0"/>
              <a:t>Michael </a:t>
            </a:r>
            <a:r>
              <a:rPr lang="en-US" dirty="0" err="1" smtClean="0"/>
              <a:t>Farkouh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41 sites – PIs and SCs</a:t>
            </a:r>
          </a:p>
          <a:p>
            <a:pPr>
              <a:defRPr/>
            </a:pPr>
            <a:r>
              <a:rPr lang="en-US" dirty="0" smtClean="0"/>
              <a:t>Jeff </a:t>
            </a:r>
            <a:r>
              <a:rPr lang="en-US" dirty="0" err="1" smtClean="0"/>
              <a:t>Olgin</a:t>
            </a:r>
            <a:r>
              <a:rPr lang="en-US" dirty="0" smtClean="0"/>
              <a:t> and UCSF team</a:t>
            </a:r>
          </a:p>
          <a:p>
            <a:pPr>
              <a:defRPr/>
            </a:pPr>
            <a:r>
              <a:rPr lang="en-US" dirty="0" smtClean="0"/>
              <a:t>Kent Bailey &amp; Ryan Lennon</a:t>
            </a:r>
          </a:p>
          <a:p>
            <a:pPr>
              <a:defRPr/>
            </a:pPr>
            <a:r>
              <a:rPr lang="en-US" dirty="0" smtClean="0"/>
              <a:t>NHLBI</a:t>
            </a:r>
          </a:p>
          <a:p>
            <a:pPr lvl="1">
              <a:defRPr/>
            </a:pPr>
            <a:r>
              <a:rPr lang="en-US" dirty="0" smtClean="0"/>
              <a:t>Yves Rosenberg</a:t>
            </a:r>
          </a:p>
          <a:p>
            <a:pPr lvl="1">
              <a:defRPr/>
            </a:pPr>
            <a:r>
              <a:rPr lang="en-US" dirty="0" smtClean="0"/>
              <a:t>Erin </a:t>
            </a:r>
            <a:r>
              <a:rPr lang="en-US" dirty="0" err="1" smtClean="0"/>
              <a:t>Iturriaga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Ahmed </a:t>
            </a:r>
            <a:r>
              <a:rPr lang="en-US" dirty="0" err="1" smtClean="0"/>
              <a:t>Hasan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Nancy Geller</a:t>
            </a:r>
          </a:p>
          <a:p>
            <a:pPr lvl="1">
              <a:defRPr/>
            </a:pPr>
            <a:r>
              <a:rPr lang="en-US" dirty="0" smtClean="0"/>
              <a:t>Yi-Ping Fu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3345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accent1"/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5690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p</a:t>
            </a:r>
            <a:r>
              <a:rPr lang="en-US" dirty="0" err="1" smtClean="0"/>
              <a:t>ereira.naveen@mayo.edu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nl_pereira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3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C:\Users\m042021\Desktop\BB warning clopidogr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"/>
          <a:stretch/>
        </p:blipFill>
        <p:spPr bwMode="auto">
          <a:xfrm>
            <a:off x="1127408" y="1144912"/>
            <a:ext cx="5714799" cy="4822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769100" y="5662573"/>
            <a:ext cx="125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 dirty="0"/>
              <a:t>March 12,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101427"/>
          </a:xfrm>
        </p:spPr>
        <p:txBody>
          <a:bodyPr/>
          <a:lstStyle/>
          <a:p>
            <a:r>
              <a:rPr lang="en-US" dirty="0" smtClean="0"/>
              <a:t>Clopidogrel: Black-box Warning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 t="8438" r="24672" b="8908"/>
          <a:stretch>
            <a:fillRect/>
          </a:stretch>
        </p:blipFill>
        <p:spPr bwMode="auto">
          <a:xfrm>
            <a:off x="2276475" y="200025"/>
            <a:ext cx="4654550" cy="6477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2043" name="Group 11"/>
          <p:cNvGrpSpPr>
            <a:grpSpLocks/>
          </p:cNvGrpSpPr>
          <p:nvPr/>
        </p:nvGrpSpPr>
        <p:grpSpPr bwMode="auto">
          <a:xfrm>
            <a:off x="238125" y="2525713"/>
            <a:ext cx="8705850" cy="3422650"/>
            <a:chOff x="150" y="1591"/>
            <a:chExt cx="5484" cy="2156"/>
          </a:xfrm>
        </p:grpSpPr>
        <p:sp>
          <p:nvSpPr>
            <p:cNvPr id="172041" name="Freeform 9"/>
            <p:cNvSpPr>
              <a:spLocks/>
            </p:cNvSpPr>
            <p:nvPr/>
          </p:nvSpPr>
          <p:spPr bwMode="auto">
            <a:xfrm>
              <a:off x="150" y="2568"/>
              <a:ext cx="5484" cy="1176"/>
            </a:xfrm>
            <a:custGeom>
              <a:avLst/>
              <a:gdLst>
                <a:gd name="T0" fmla="*/ 0 w 5484"/>
                <a:gd name="T1" fmla="*/ 6 h 1176"/>
                <a:gd name="T2" fmla="*/ 2808 w 5484"/>
                <a:gd name="T3" fmla="*/ 1176 h 1176"/>
                <a:gd name="T4" fmla="*/ 2808 w 5484"/>
                <a:gd name="T5" fmla="*/ 882 h 1176"/>
                <a:gd name="T6" fmla="*/ 4140 w 5484"/>
                <a:gd name="T7" fmla="*/ 882 h 1176"/>
                <a:gd name="T8" fmla="*/ 4140 w 5484"/>
                <a:gd name="T9" fmla="*/ 1176 h 1176"/>
                <a:gd name="T10" fmla="*/ 5484 w 5484"/>
                <a:gd name="T11" fmla="*/ 0 h 1176"/>
                <a:gd name="T12" fmla="*/ 0 w 5484"/>
                <a:gd name="T13" fmla="*/ 6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4" h="1176">
                  <a:moveTo>
                    <a:pt x="0" y="6"/>
                  </a:moveTo>
                  <a:lnTo>
                    <a:pt x="2808" y="1176"/>
                  </a:lnTo>
                  <a:lnTo>
                    <a:pt x="2808" y="882"/>
                  </a:lnTo>
                  <a:lnTo>
                    <a:pt x="4140" y="882"/>
                  </a:lnTo>
                  <a:lnTo>
                    <a:pt x="4140" y="1176"/>
                  </a:lnTo>
                  <a:lnTo>
                    <a:pt x="548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grpSp>
          <p:nvGrpSpPr>
            <p:cNvPr id="27654" name="Group 10"/>
            <p:cNvGrpSpPr>
              <a:grpSpLocks/>
            </p:cNvGrpSpPr>
            <p:nvPr/>
          </p:nvGrpSpPr>
          <p:grpSpPr bwMode="auto">
            <a:xfrm>
              <a:off x="158" y="1591"/>
              <a:ext cx="5476" cy="2156"/>
              <a:chOff x="158" y="1591"/>
              <a:chExt cx="5476" cy="2156"/>
            </a:xfrm>
          </p:grpSpPr>
          <p:sp>
            <p:nvSpPr>
              <p:cNvPr id="172035" name="Rectangle 3"/>
              <p:cNvSpPr>
                <a:spLocks noChangeArrowheads="1"/>
              </p:cNvSpPr>
              <p:nvPr/>
            </p:nvSpPr>
            <p:spPr bwMode="auto">
              <a:xfrm>
                <a:off x="2956" y="3456"/>
                <a:ext cx="1344" cy="291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miter lim="800000"/>
                <a:headEnd type="none" w="sm" len="sm"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27656" name="Text Box 8"/>
              <p:cNvSpPr txBox="1">
                <a:spLocks noChangeArrowheads="1"/>
              </p:cNvSpPr>
              <p:nvPr/>
            </p:nvSpPr>
            <p:spPr bwMode="auto">
              <a:xfrm>
                <a:off x="158" y="1591"/>
                <a:ext cx="5476" cy="989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prstDash val="solid"/>
                <a:miter lim="800000"/>
                <a:headEnd/>
                <a:tailEnd type="none" w="lg" len="lg"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 dirty="0">
                    <a:solidFill>
                      <a:schemeClr val="bg1"/>
                    </a:solidFill>
                  </a:rPr>
                  <a:t>The evidence base is insufficient to recommend </a:t>
                </a:r>
                <a:r>
                  <a:rPr lang="en-US" altLang="en-US" b="0" dirty="0" smtClean="0">
                    <a:solidFill>
                      <a:schemeClr val="bg1"/>
                    </a:solidFill>
                  </a:rPr>
                  <a:t>either routine </a:t>
                </a:r>
                <a:r>
                  <a:rPr lang="en-US" altLang="en-US" b="0" dirty="0">
                    <a:solidFill>
                      <a:schemeClr val="bg1"/>
                    </a:solidFill>
                  </a:rPr>
                  <a:t>genetic or platelet function testing at the </a:t>
                </a:r>
                <a:r>
                  <a:rPr lang="en-US" altLang="en-US" b="0" dirty="0" smtClean="0">
                    <a:solidFill>
                      <a:schemeClr val="bg1"/>
                    </a:solidFill>
                  </a:rPr>
                  <a:t>present time</a:t>
                </a:r>
                <a:r>
                  <a:rPr lang="en-US" altLang="en-US" b="0" dirty="0">
                    <a:solidFill>
                      <a:schemeClr val="bg1"/>
                    </a:solidFill>
                  </a:rPr>
                  <a:t>. There is no information that routine testing </a:t>
                </a:r>
                <a:r>
                  <a:rPr lang="en-US" altLang="en-US" b="0" dirty="0" smtClean="0">
                    <a:solidFill>
                      <a:schemeClr val="bg1"/>
                    </a:solidFill>
                  </a:rPr>
                  <a:t>improves outcome </a:t>
                </a:r>
                <a:r>
                  <a:rPr lang="en-US" altLang="en-US" b="0" dirty="0">
                    <a:solidFill>
                      <a:schemeClr val="bg1"/>
                    </a:solidFill>
                  </a:rPr>
                  <a:t>in large subgroups of </a:t>
                </a:r>
                <a:r>
                  <a:rPr lang="en-US" altLang="en-US" b="0" dirty="0" smtClean="0">
                    <a:solidFill>
                      <a:schemeClr val="bg1"/>
                    </a:solidFill>
                  </a:rPr>
                  <a:t>patients.</a:t>
                </a:r>
                <a:endParaRPr lang="en-US" altLang="en-US" b="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10295" y="5423514"/>
            <a:ext cx="989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dirty="0"/>
              <a:t>Circulation</a:t>
            </a:r>
          </a:p>
          <a:p>
            <a:pPr algn="ctr" eaLnBrk="1" hangingPunct="1"/>
            <a:r>
              <a:rPr lang="en-US" altLang="en-US" sz="12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1829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2645" y="3582229"/>
            <a:ext cx="9104868" cy="2430894"/>
            <a:chOff x="2645" y="3582229"/>
            <a:chExt cx="9104868" cy="2430894"/>
          </a:xfrm>
        </p:grpSpPr>
        <p:sp>
          <p:nvSpPr>
            <p:cNvPr id="60435" name="TextBox 25"/>
            <p:cNvSpPr txBox="1">
              <a:spLocks noChangeArrowheads="1"/>
            </p:cNvSpPr>
            <p:nvPr/>
          </p:nvSpPr>
          <p:spPr bwMode="auto">
            <a:xfrm>
              <a:off x="66644" y="5706656"/>
              <a:ext cx="9040869" cy="306467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0" dirty="0">
                  <a:solidFill>
                    <a:schemeClr val="bg1"/>
                  </a:solidFill>
                </a:rPr>
                <a:t>Primary outcomes: non-fatal MI, non-fatal stroke, CV </a:t>
              </a:r>
              <a:r>
                <a:rPr lang="en-US" altLang="en-US" sz="1200" b="0" dirty="0" smtClean="0">
                  <a:solidFill>
                    <a:schemeClr val="bg1"/>
                  </a:solidFill>
                </a:rPr>
                <a:t>death, urgent revascularization, </a:t>
              </a:r>
              <a:r>
                <a:rPr lang="en-US" altLang="en-US" sz="1200" b="0" dirty="0">
                  <a:solidFill>
                    <a:schemeClr val="bg1"/>
                  </a:solidFill>
                </a:rPr>
                <a:t>stent thrombosis </a:t>
              </a:r>
              <a:r>
                <a:rPr lang="en-US" altLang="en-US" sz="1200" b="0" dirty="0" smtClean="0">
                  <a:solidFill>
                    <a:schemeClr val="bg1"/>
                  </a:solidFill>
                </a:rPr>
                <a:t>(if </a:t>
              </a:r>
              <a:r>
                <a:rPr lang="en-US" altLang="en-US" sz="1200" b="0" dirty="0">
                  <a:solidFill>
                    <a:schemeClr val="bg1"/>
                  </a:solidFill>
                </a:rPr>
                <a:t>not captured </a:t>
              </a:r>
              <a:r>
                <a:rPr lang="en-US" altLang="en-US" sz="1200" b="0" dirty="0" smtClean="0">
                  <a:solidFill>
                    <a:schemeClr val="bg1"/>
                  </a:solidFill>
                </a:rPr>
                <a:t>above)</a:t>
              </a:r>
              <a:endParaRPr lang="en-US" alt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60436" name="TextBox 26"/>
            <p:cNvSpPr txBox="1">
              <a:spLocks noChangeArrowheads="1"/>
            </p:cNvSpPr>
            <p:nvPr/>
          </p:nvSpPr>
          <p:spPr bwMode="auto">
            <a:xfrm rot="-5400000">
              <a:off x="-567382" y="4453576"/>
              <a:ext cx="1447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 smtClean="0"/>
                <a:t>1-year </a:t>
              </a:r>
              <a:r>
                <a:rPr lang="en-US" altLang="en-US" sz="1400" b="0" dirty="0"/>
                <a:t>follow-up</a:t>
              </a:r>
            </a:p>
          </p:txBody>
        </p:sp>
        <p:sp>
          <p:nvSpPr>
            <p:cNvPr id="63" name="Left Brace 62"/>
            <p:cNvSpPr>
              <a:spLocks/>
            </p:cNvSpPr>
            <p:nvPr/>
          </p:nvSpPr>
          <p:spPr bwMode="auto">
            <a:xfrm>
              <a:off x="263589" y="3582229"/>
              <a:ext cx="235175" cy="2050470"/>
            </a:xfrm>
            <a:prstGeom prst="leftBrace">
              <a:avLst>
                <a:gd name="adj1" fmla="val 8344"/>
                <a:gd name="adj2" fmla="val 50000"/>
              </a:avLst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3476626" y="3640689"/>
            <a:ext cx="2220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5,270 </a:t>
            </a:r>
            <a:r>
              <a:rPr lang="en-US" altLang="en-US" dirty="0">
                <a:solidFill>
                  <a:schemeClr val="accent1"/>
                </a:solidFill>
              </a:rPr>
              <a:t>patients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146424" y="1363032"/>
            <a:ext cx="2881313" cy="1992894"/>
            <a:chOff x="3146424" y="1363032"/>
            <a:chExt cx="2881313" cy="1992894"/>
          </a:xfrm>
        </p:grpSpPr>
        <p:cxnSp>
          <p:nvCxnSpPr>
            <p:cNvPr id="89" name="Elbow Connector 88"/>
            <p:cNvCxnSpPr>
              <a:stCxn id="49" idx="2"/>
              <a:endCxn id="51" idx="0"/>
            </p:cNvCxnSpPr>
            <p:nvPr/>
          </p:nvCxnSpPr>
          <p:spPr>
            <a:xfrm rot="5400000">
              <a:off x="4511596" y="2017399"/>
              <a:ext cx="150970" cy="1"/>
            </a:xfrm>
            <a:prstGeom prst="bentConnector3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/>
            <p:nvPr/>
          </p:nvCxnSpPr>
          <p:spPr>
            <a:xfrm rot="5400000">
              <a:off x="4511597" y="2493774"/>
              <a:ext cx="150970" cy="1"/>
            </a:xfrm>
            <a:prstGeom prst="bentConnector3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/>
            <p:nvPr/>
          </p:nvCxnSpPr>
          <p:spPr>
            <a:xfrm rot="5400000">
              <a:off x="4511598" y="2939922"/>
              <a:ext cx="150970" cy="1"/>
            </a:xfrm>
            <a:prstGeom prst="bentConnector3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3146424" y="1363032"/>
              <a:ext cx="2881313" cy="1992894"/>
              <a:chOff x="3146424" y="1363032"/>
              <a:chExt cx="2881313" cy="1992894"/>
            </a:xfrm>
          </p:grpSpPr>
          <p:sp>
            <p:nvSpPr>
              <p:cNvPr id="60421" name="TextBox 4"/>
              <p:cNvSpPr txBox="1">
                <a:spLocks noChangeArrowheads="1"/>
              </p:cNvSpPr>
              <p:nvPr/>
            </p:nvSpPr>
            <p:spPr bwMode="auto">
              <a:xfrm>
                <a:off x="4227303" y="2569259"/>
                <a:ext cx="719554" cy="340519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 dirty="0" smtClean="0">
                    <a:solidFill>
                      <a:schemeClr val="bg1"/>
                    </a:solidFill>
                    <a:latin typeface="+mn-lt"/>
                  </a:rPr>
                  <a:t>PCI</a:t>
                </a:r>
                <a:endParaRPr lang="en-US" altLang="en-US" sz="1400" b="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0422" name="TextBox 5"/>
              <p:cNvSpPr txBox="1">
                <a:spLocks noChangeArrowheads="1"/>
              </p:cNvSpPr>
              <p:nvPr/>
            </p:nvSpPr>
            <p:spPr bwMode="auto">
              <a:xfrm>
                <a:off x="3146424" y="3015407"/>
                <a:ext cx="2881313" cy="340519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 dirty="0">
                    <a:solidFill>
                      <a:schemeClr val="bg1"/>
                    </a:solidFill>
                    <a:latin typeface="+mn-lt"/>
                  </a:rPr>
                  <a:t>Enrolled RANDOMIZED</a:t>
                </a:r>
              </a:p>
            </p:txBody>
          </p:sp>
          <p:sp>
            <p:nvSpPr>
              <p:cNvPr id="49" name="TextBox 2"/>
              <p:cNvSpPr txBox="1">
                <a:spLocks noChangeArrowheads="1"/>
              </p:cNvSpPr>
              <p:nvPr/>
            </p:nvSpPr>
            <p:spPr bwMode="auto">
              <a:xfrm>
                <a:off x="3331312" y="1363032"/>
                <a:ext cx="2511538" cy="578882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 dirty="0">
                    <a:solidFill>
                      <a:schemeClr val="bg1"/>
                    </a:solidFill>
                    <a:latin typeface="+mn-lt"/>
                  </a:rPr>
                  <a:t>Coronary </a:t>
                </a:r>
                <a:r>
                  <a:rPr lang="en-US" altLang="en-US" sz="1400" b="0" dirty="0" smtClean="0">
                    <a:solidFill>
                      <a:schemeClr val="bg1"/>
                    </a:solidFill>
                    <a:latin typeface="+mn-lt"/>
                  </a:rPr>
                  <a:t>Angiography / PCI </a:t>
                </a:r>
                <a:endParaRPr lang="en-US" altLang="en-US" sz="14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altLang="en-US" sz="1400" b="0" dirty="0">
                    <a:solidFill>
                      <a:schemeClr val="bg1"/>
                    </a:solidFill>
                    <a:latin typeface="+mn-lt"/>
                  </a:rPr>
                  <a:t>Referrals</a:t>
                </a:r>
              </a:p>
            </p:txBody>
          </p:sp>
          <p:sp>
            <p:nvSpPr>
              <p:cNvPr id="51" name="TextBox 3"/>
              <p:cNvSpPr txBox="1">
                <a:spLocks noChangeArrowheads="1"/>
              </p:cNvSpPr>
              <p:nvPr/>
            </p:nvSpPr>
            <p:spPr bwMode="auto">
              <a:xfrm>
                <a:off x="3751938" y="2092884"/>
                <a:ext cx="1670284" cy="340519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>
                    <a:solidFill>
                      <a:schemeClr val="bg1"/>
                    </a:solidFill>
                    <a:latin typeface="+mn-lt"/>
                  </a:rPr>
                  <a:t>Screen &amp; Consent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028700"/>
          </a:xfrm>
        </p:spPr>
        <p:txBody>
          <a:bodyPr/>
          <a:lstStyle/>
          <a:p>
            <a:pPr marL="346075" lvl="0" indent="-346075" algn="ctr">
              <a:spcBef>
                <a:spcPts val="1500"/>
              </a:spcBef>
            </a:pPr>
            <a:r>
              <a:rPr lang="en-US" dirty="0" smtClean="0"/>
              <a:t>TAILOR-PCI study design</a:t>
            </a:r>
            <a:br>
              <a:rPr lang="en-US" dirty="0" smtClean="0"/>
            </a:br>
            <a:r>
              <a:rPr lang="en-US" altLang="en-US" sz="1400" b="0" dirty="0">
                <a:solidFill>
                  <a:prstClr val="black"/>
                </a:solidFill>
                <a:ea typeface="+mn-ea"/>
                <a:cs typeface="+mn-cs"/>
              </a:rPr>
              <a:t>Clinicaltrials.gov (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NCT01742117</a:t>
            </a: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endParaRPr lang="en-US" sz="1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587081" y="3355925"/>
            <a:ext cx="4470519" cy="2204756"/>
            <a:chOff x="4587081" y="3355925"/>
            <a:chExt cx="4470519" cy="2204756"/>
          </a:xfrm>
        </p:grpSpPr>
        <p:sp>
          <p:nvSpPr>
            <p:cNvPr id="60427" name="TextBox 10"/>
            <p:cNvSpPr txBox="1">
              <a:spLocks noChangeArrowheads="1"/>
            </p:cNvSpPr>
            <p:nvPr/>
          </p:nvSpPr>
          <p:spPr bwMode="auto">
            <a:xfrm>
              <a:off x="6107963" y="4981799"/>
              <a:ext cx="1080910" cy="578882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Ticagrelor</a:t>
              </a:r>
            </a:p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90 mg BID</a:t>
              </a:r>
            </a:p>
          </p:txBody>
        </p:sp>
        <p:sp>
          <p:nvSpPr>
            <p:cNvPr id="60428" name="TextBox 11"/>
            <p:cNvSpPr txBox="1">
              <a:spLocks noChangeArrowheads="1"/>
            </p:cNvSpPr>
            <p:nvPr/>
          </p:nvSpPr>
          <p:spPr bwMode="auto">
            <a:xfrm>
              <a:off x="7710172" y="4977278"/>
              <a:ext cx="1153172" cy="578882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Clopidogrel</a:t>
              </a:r>
            </a:p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75 mg daily</a:t>
              </a:r>
            </a:p>
          </p:txBody>
        </p:sp>
        <p:sp>
          <p:nvSpPr>
            <p:cNvPr id="60426" name="TextBox 9"/>
            <p:cNvSpPr txBox="1">
              <a:spLocks noChangeArrowheads="1"/>
            </p:cNvSpPr>
            <p:nvPr/>
          </p:nvSpPr>
          <p:spPr bwMode="auto">
            <a:xfrm>
              <a:off x="5862296" y="4448056"/>
              <a:ext cx="1572244" cy="340519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CYP2C19*2 &amp; *3</a:t>
              </a:r>
            </a:p>
          </p:txBody>
        </p:sp>
        <p:sp>
          <p:nvSpPr>
            <p:cNvPr id="60429" name="TextBox 12"/>
            <p:cNvSpPr txBox="1">
              <a:spLocks noChangeArrowheads="1"/>
            </p:cNvSpPr>
            <p:nvPr/>
          </p:nvSpPr>
          <p:spPr bwMode="auto">
            <a:xfrm>
              <a:off x="7515917" y="4448056"/>
              <a:ext cx="1541683" cy="340519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WT CYP2C19</a:t>
              </a:r>
            </a:p>
          </p:txBody>
        </p:sp>
        <p:sp>
          <p:nvSpPr>
            <p:cNvPr id="60" name="TextBox 8"/>
            <p:cNvSpPr txBox="1">
              <a:spLocks noChangeArrowheads="1"/>
            </p:cNvSpPr>
            <p:nvPr/>
          </p:nvSpPr>
          <p:spPr bwMode="auto">
            <a:xfrm>
              <a:off x="6707660" y="3582229"/>
              <a:ext cx="1511019" cy="578882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 dirty="0">
                  <a:solidFill>
                    <a:schemeClr val="bg1"/>
                  </a:solidFill>
                  <a:latin typeface="+mn-lt"/>
                </a:rPr>
                <a:t>Prospective</a:t>
              </a:r>
            </a:p>
            <a:p>
              <a:pPr algn="ctr" eaLnBrk="1" hangingPunct="1"/>
              <a:r>
                <a:rPr lang="en-US" altLang="en-US" sz="1400" b="0" dirty="0">
                  <a:solidFill>
                    <a:schemeClr val="bg1"/>
                  </a:solidFill>
                  <a:latin typeface="+mn-lt"/>
                </a:rPr>
                <a:t>Genotyping Arm</a:t>
              </a:r>
            </a:p>
          </p:txBody>
        </p:sp>
        <p:cxnSp>
          <p:nvCxnSpPr>
            <p:cNvPr id="79" name="Elbow Connector 78"/>
            <p:cNvCxnSpPr>
              <a:stCxn id="60422" idx="2"/>
              <a:endCxn id="60" idx="0"/>
            </p:cNvCxnSpPr>
            <p:nvPr/>
          </p:nvCxnSpPr>
          <p:spPr>
            <a:xfrm rot="16200000" flipH="1">
              <a:off x="5911974" y="2031032"/>
              <a:ext cx="226303" cy="287608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60" idx="2"/>
              <a:endCxn id="60426" idx="0"/>
            </p:cNvCxnSpPr>
            <p:nvPr/>
          </p:nvCxnSpPr>
          <p:spPr>
            <a:xfrm rot="5400000">
              <a:off x="6912322" y="3897207"/>
              <a:ext cx="286945" cy="81475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60" idx="2"/>
              <a:endCxn id="60429" idx="0"/>
            </p:cNvCxnSpPr>
            <p:nvPr/>
          </p:nvCxnSpPr>
          <p:spPr>
            <a:xfrm rot="16200000" flipH="1">
              <a:off x="7731492" y="3892788"/>
              <a:ext cx="286945" cy="82358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>
              <a:stCxn id="60429" idx="2"/>
              <a:endCxn id="60428" idx="0"/>
            </p:cNvCxnSpPr>
            <p:nvPr/>
          </p:nvCxnSpPr>
          <p:spPr>
            <a:xfrm rot="5400000">
              <a:off x="8192408" y="4882926"/>
              <a:ext cx="188703" cy="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rot="5400000">
              <a:off x="6554067" y="4899890"/>
              <a:ext cx="188703" cy="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946857" y="2092883"/>
            <a:ext cx="2928107" cy="816895"/>
            <a:chOff x="4946857" y="2092883"/>
            <a:chExt cx="2928107" cy="816895"/>
          </a:xfrm>
        </p:grpSpPr>
        <p:sp>
          <p:nvSpPr>
            <p:cNvPr id="60423" name="TextBox 6"/>
            <p:cNvSpPr txBox="1">
              <a:spLocks noChangeArrowheads="1"/>
            </p:cNvSpPr>
            <p:nvPr/>
          </p:nvSpPr>
          <p:spPr bwMode="auto">
            <a:xfrm>
              <a:off x="6408930" y="2092883"/>
              <a:ext cx="1051069" cy="340519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 dirty="0">
                  <a:solidFill>
                    <a:schemeClr val="bg1"/>
                  </a:solidFill>
                  <a:latin typeface="+mn-lt"/>
                </a:rPr>
                <a:t>  No PCI   </a:t>
              </a:r>
            </a:p>
          </p:txBody>
        </p:sp>
        <p:sp>
          <p:nvSpPr>
            <p:cNvPr id="59" name="TextBox 7"/>
            <p:cNvSpPr txBox="1">
              <a:spLocks noChangeArrowheads="1"/>
            </p:cNvSpPr>
            <p:nvPr/>
          </p:nvSpPr>
          <p:spPr bwMode="auto">
            <a:xfrm>
              <a:off x="6408930" y="2569259"/>
              <a:ext cx="1466034" cy="340519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Screen Failures</a:t>
              </a:r>
            </a:p>
          </p:txBody>
        </p:sp>
        <p:cxnSp>
          <p:nvCxnSpPr>
            <p:cNvPr id="29" name="Elbow Connector 28"/>
            <p:cNvCxnSpPr>
              <a:stCxn id="51" idx="3"/>
              <a:endCxn id="60423" idx="1"/>
            </p:cNvCxnSpPr>
            <p:nvPr/>
          </p:nvCxnSpPr>
          <p:spPr>
            <a:xfrm flipV="1">
              <a:off x="5422222" y="2263143"/>
              <a:ext cx="986708" cy="1"/>
            </a:xfrm>
            <a:prstGeom prst="bentConnector3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endCxn id="59" idx="1"/>
            </p:cNvCxnSpPr>
            <p:nvPr/>
          </p:nvCxnSpPr>
          <p:spPr>
            <a:xfrm flipV="1">
              <a:off x="4946857" y="2739519"/>
              <a:ext cx="1462073" cy="1"/>
            </a:xfrm>
            <a:prstGeom prst="bentConnector3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63790" y="3355925"/>
            <a:ext cx="4023292" cy="2276774"/>
            <a:chOff x="563790" y="3355925"/>
            <a:chExt cx="4023292" cy="2276774"/>
          </a:xfrm>
        </p:grpSpPr>
        <p:sp>
          <p:nvSpPr>
            <p:cNvPr id="60433" name="TextBox 23"/>
            <p:cNvSpPr txBox="1">
              <a:spLocks noChangeArrowheads="1"/>
            </p:cNvSpPr>
            <p:nvPr/>
          </p:nvSpPr>
          <p:spPr bwMode="auto">
            <a:xfrm>
              <a:off x="674312" y="4801650"/>
              <a:ext cx="3072397" cy="340519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12 month/Retrospective genotyping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3790" y="5292180"/>
              <a:ext cx="3293946" cy="340519"/>
              <a:chOff x="457992" y="5292180"/>
              <a:chExt cx="3293946" cy="340519"/>
            </a:xfrm>
          </p:grpSpPr>
          <p:sp>
            <p:nvSpPr>
              <p:cNvPr id="60431" name="TextBox 19"/>
              <p:cNvSpPr txBox="1">
                <a:spLocks noChangeArrowheads="1"/>
              </p:cNvSpPr>
              <p:nvPr/>
            </p:nvSpPr>
            <p:spPr bwMode="auto">
              <a:xfrm>
                <a:off x="2179694" y="5292180"/>
                <a:ext cx="1572244" cy="340519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>
                    <a:solidFill>
                      <a:schemeClr val="bg1"/>
                    </a:solidFill>
                    <a:latin typeface="+mn-lt"/>
                  </a:rPr>
                  <a:t>CYP2C19*2 &amp; *3</a:t>
                </a:r>
              </a:p>
            </p:txBody>
          </p:sp>
          <p:sp>
            <p:nvSpPr>
              <p:cNvPr id="60434" name="TextBox 24"/>
              <p:cNvSpPr txBox="1">
                <a:spLocks noChangeArrowheads="1"/>
              </p:cNvSpPr>
              <p:nvPr/>
            </p:nvSpPr>
            <p:spPr bwMode="auto">
              <a:xfrm>
                <a:off x="457992" y="5292180"/>
                <a:ext cx="1572244" cy="340519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>
                    <a:solidFill>
                      <a:schemeClr val="bg1"/>
                    </a:solidFill>
                    <a:latin typeface="+mn-lt"/>
                  </a:rPr>
                  <a:t>WT CYP2C19</a:t>
                </a:r>
              </a:p>
            </p:txBody>
          </p:sp>
        </p:grpSp>
        <p:sp>
          <p:nvSpPr>
            <p:cNvPr id="61" name="TextBox 18"/>
            <p:cNvSpPr txBox="1">
              <a:spLocks noChangeArrowheads="1"/>
            </p:cNvSpPr>
            <p:nvPr/>
          </p:nvSpPr>
          <p:spPr bwMode="auto">
            <a:xfrm>
              <a:off x="1571813" y="3582229"/>
              <a:ext cx="1277399" cy="578882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 dirty="0">
                  <a:solidFill>
                    <a:schemeClr val="bg1"/>
                  </a:solidFill>
                  <a:latin typeface="+mn-lt"/>
                </a:rPr>
                <a:t>Conventional</a:t>
              </a:r>
            </a:p>
            <a:p>
              <a:pPr algn="ctr" eaLnBrk="1" hangingPunct="1"/>
              <a:r>
                <a:rPr lang="en-US" altLang="en-US" sz="1400" b="0" dirty="0">
                  <a:solidFill>
                    <a:schemeClr val="bg1"/>
                  </a:solidFill>
                  <a:latin typeface="+mn-lt"/>
                </a:rPr>
                <a:t>Arm</a:t>
              </a:r>
            </a:p>
          </p:txBody>
        </p:sp>
        <p:sp>
          <p:nvSpPr>
            <p:cNvPr id="64" name="TextBox 20"/>
            <p:cNvSpPr txBox="1">
              <a:spLocks noChangeArrowheads="1"/>
            </p:cNvSpPr>
            <p:nvPr/>
          </p:nvSpPr>
          <p:spPr bwMode="auto">
            <a:xfrm>
              <a:off x="1172887" y="4311121"/>
              <a:ext cx="2075249" cy="340519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solidFill>
                    <a:schemeClr val="bg1"/>
                  </a:solidFill>
                  <a:latin typeface="+mn-lt"/>
                </a:rPr>
                <a:t>Clopidogrel 75 mg daily</a:t>
              </a:r>
            </a:p>
          </p:txBody>
        </p:sp>
        <p:cxnSp>
          <p:nvCxnSpPr>
            <p:cNvPr id="11" name="Elbow Connector 10"/>
            <p:cNvCxnSpPr>
              <a:stCxn id="60422" idx="2"/>
              <a:endCxn id="61" idx="0"/>
            </p:cNvCxnSpPr>
            <p:nvPr/>
          </p:nvCxnSpPr>
          <p:spPr>
            <a:xfrm rot="5400000">
              <a:off x="3285646" y="2280793"/>
              <a:ext cx="226303" cy="2376568"/>
            </a:xfrm>
            <a:prstGeom prst="bentConnector3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61" idx="2"/>
              <a:endCxn id="64" idx="0"/>
            </p:cNvCxnSpPr>
            <p:nvPr/>
          </p:nvCxnSpPr>
          <p:spPr>
            <a:xfrm rot="5400000">
              <a:off x="2135508" y="4236116"/>
              <a:ext cx="150010" cy="1"/>
            </a:xfrm>
            <a:prstGeom prst="bentConnector3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rot="5400000">
              <a:off x="2135509" y="4730534"/>
              <a:ext cx="150010" cy="1"/>
            </a:xfrm>
            <a:prstGeom prst="bentConnector3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rot="5400000">
              <a:off x="1274906" y="5217175"/>
              <a:ext cx="150010" cy="1"/>
            </a:xfrm>
            <a:prstGeom prst="bentConnector3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5400000">
              <a:off x="2996609" y="5219565"/>
              <a:ext cx="150010" cy="1"/>
            </a:xfrm>
            <a:prstGeom prst="bentConnector3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3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77" y="142875"/>
            <a:ext cx="856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TAILOR-PCI STUDY SITES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" y="1409700"/>
            <a:ext cx="6351586" cy="428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2283433"/>
            <a:ext cx="2191740" cy="290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5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019175"/>
          </a:xfrm>
        </p:spPr>
        <p:txBody>
          <a:bodyPr/>
          <a:lstStyle/>
          <a:p>
            <a:pPr algn="ctr"/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626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13440"/>
            <a:ext cx="8229600" cy="47170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High impact on a highly prevalent disease</a:t>
            </a:r>
          </a:p>
          <a:p>
            <a:pPr>
              <a:defRPr/>
            </a:pPr>
            <a:r>
              <a:rPr lang="en-US" sz="3200" dirty="0" smtClean="0"/>
              <a:t>Rich phenotypic data</a:t>
            </a:r>
          </a:p>
          <a:p>
            <a:pPr>
              <a:defRPr/>
            </a:pPr>
            <a:r>
              <a:rPr lang="en-US" sz="3200" dirty="0" smtClean="0"/>
              <a:t>Extensive </a:t>
            </a:r>
            <a:r>
              <a:rPr lang="en-US" sz="3200" dirty="0" err="1" smtClean="0"/>
              <a:t>biobank</a:t>
            </a:r>
            <a:r>
              <a:rPr lang="en-US" sz="3200" dirty="0" smtClean="0"/>
              <a:t> </a:t>
            </a:r>
            <a:r>
              <a:rPr lang="en-US" sz="3200" dirty="0"/>
              <a:t>for studies like </a:t>
            </a:r>
            <a:r>
              <a:rPr lang="en-US" sz="3200" dirty="0" smtClean="0"/>
              <a:t>GWAS</a:t>
            </a:r>
          </a:p>
          <a:p>
            <a:pPr>
              <a:defRPr/>
            </a:pPr>
            <a:r>
              <a:rPr lang="en-US" sz="3200" dirty="0" smtClean="0"/>
              <a:t>Extended FU</a:t>
            </a:r>
          </a:p>
          <a:p>
            <a:pPr lvl="1">
              <a:defRPr/>
            </a:pPr>
            <a:r>
              <a:rPr lang="en-US" dirty="0" smtClean="0"/>
              <a:t>Cost-effective</a:t>
            </a:r>
          </a:p>
          <a:p>
            <a:pPr lvl="1">
              <a:defRPr/>
            </a:pPr>
            <a:r>
              <a:rPr lang="en-US" dirty="0" smtClean="0"/>
              <a:t>Operationally efficient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239164"/>
          </a:xfrm>
        </p:spPr>
        <p:txBody>
          <a:bodyPr/>
          <a:lstStyle/>
          <a:p>
            <a:pPr algn="ctr"/>
            <a:r>
              <a:rPr lang="en-US" dirty="0" smtClean="0"/>
              <a:t>TAILOR-</a:t>
            </a:r>
            <a:r>
              <a:rPr lang="en-US" dirty="0" smtClean="0"/>
              <a:t>PCI – Extended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/>
              <a:t>Follow-Up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/>
              <a:t>Aims</a:t>
            </a:r>
            <a:r>
              <a:rPr lang="en-US" sz="2400" dirty="0"/>
              <a:t>:  </a:t>
            </a:r>
          </a:p>
          <a:p>
            <a:pPr marL="855663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000" dirty="0"/>
          </a:p>
          <a:p>
            <a:pPr marL="855663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extend long</a:t>
            </a:r>
            <a:r>
              <a:rPr lang="en-US" sz="2000" dirty="0">
                <a:solidFill>
                  <a:srgbClr val="FF0000"/>
                </a:solidFill>
              </a:rPr>
              <a:t>-term </a:t>
            </a:r>
            <a:r>
              <a:rPr lang="en-US" sz="2000" dirty="0" smtClean="0">
                <a:solidFill>
                  <a:srgbClr val="FF0000"/>
                </a:solidFill>
              </a:rPr>
              <a:t>follow-up </a:t>
            </a:r>
            <a:r>
              <a:rPr lang="en-US" sz="2000" dirty="0">
                <a:solidFill>
                  <a:srgbClr val="FF0000"/>
                </a:solidFill>
              </a:rPr>
              <a:t>using digital technology</a:t>
            </a:r>
            <a:r>
              <a:rPr lang="en-US" sz="2000" dirty="0"/>
              <a:t>, the Eureka Mobile Research Platform, among participants of the randomized clinical trial, TAILOR-PCI, in order to follow them beyond the current 1 year post PCI period.  </a:t>
            </a:r>
          </a:p>
          <a:p>
            <a:pPr marL="1312863" lvl="2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i="1" dirty="0"/>
          </a:p>
          <a:p>
            <a:pPr marL="1312863" lvl="2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i="1" dirty="0"/>
              <a:t>We hypothesize that patients enrolled in a randomized clinical trial can be subsequently successfully recruited for a registry using digital technology.</a:t>
            </a:r>
          </a:p>
          <a:p>
            <a:pPr marL="855663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97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yoWhite">
  <a:themeElements>
    <a:clrScheme name="CIM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E15000"/>
      </a:accent1>
      <a:accent2>
        <a:srgbClr val="154FD4"/>
      </a:accent2>
      <a:accent3>
        <a:srgbClr val="8D00D0"/>
      </a:accent3>
      <a:accent4>
        <a:srgbClr val="5F9E32"/>
      </a:accent4>
      <a:accent5>
        <a:srgbClr val="172E78"/>
      </a:accent5>
      <a:accent6>
        <a:srgbClr val="1F9ECB"/>
      </a:accent6>
      <a:hlink>
        <a:srgbClr val="006699"/>
      </a:hlink>
      <a:folHlink>
        <a:srgbClr val="969696"/>
      </a:folHlink>
    </a:clrScheme>
    <a:fontScheme name="mc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M_Template" id="{AB3953D5-B300-4CB1-9D22-60211EC3F4E6}" vid="{B1B87E0C-BCE8-4361-9844-A239C5EC35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_x0020_Status xmlns="fdf5dbd6-fbcd-4a9e-83e9-88c1935d0ba2">Not started</Migration_x0020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3C8C930990B4B8DAD42538B7B811A" ma:contentTypeVersion="1" ma:contentTypeDescription="Create a new document." ma:contentTypeScope="" ma:versionID="90d4452a8c3e18f59ea288386da5644f">
  <xsd:schema xmlns:xsd="http://www.w3.org/2001/XMLSchema" xmlns:xs="http://www.w3.org/2001/XMLSchema" xmlns:p="http://schemas.microsoft.com/office/2006/metadata/properties" xmlns:ns2="fdf5dbd6-fbcd-4a9e-83e9-88c1935d0ba2" targetNamespace="http://schemas.microsoft.com/office/2006/metadata/properties" ma:root="true" ma:fieldsID="a58b2b8b3fbb299b324ee9d037fa4416" ns2:_="">
    <xsd:import namespace="fdf5dbd6-fbcd-4a9e-83e9-88c1935d0ba2"/>
    <xsd:element name="properties">
      <xsd:complexType>
        <xsd:sequence>
          <xsd:element name="documentManagement">
            <xsd:complexType>
              <xsd:all>
                <xsd:element ref="ns2:Migration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5dbd6-fbcd-4a9e-83e9-88c1935d0ba2" elementFormDefault="qualified">
    <xsd:import namespace="http://schemas.microsoft.com/office/2006/documentManagement/types"/>
    <xsd:import namespace="http://schemas.microsoft.com/office/infopath/2007/PartnerControls"/>
    <xsd:element name="Migration_x0020_Status" ma:index="8" nillable="true" ma:displayName="Migration Status" ma:default="Not started" ma:format="Dropdown" ma:internalName="Migration_x0020_Status">
      <xsd:simpleType>
        <xsd:restriction base="dms:Choice">
          <xsd:enumeration value="Not started"/>
          <xsd:enumeration value="Comple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0764E-9A20-4ED1-9BE4-5E3CA8D9E4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DBCA04-5F2F-466B-B575-9AF6701DB59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df5dbd6-fbcd-4a9e-83e9-88c1935d0ba2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6D4DE6-5EA9-43BD-98D8-4DE045243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f5dbd6-fbcd-4a9e-83e9-88c1935d0b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</TotalTime>
  <Words>1297</Words>
  <Application>Microsoft Macintosh PowerPoint</Application>
  <PresentationFormat>On-screen Show (4:3)</PresentationFormat>
  <Paragraphs>276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MayoWhite</vt:lpstr>
      <vt:lpstr>PowerPoint Presentation</vt:lpstr>
      <vt:lpstr>Clopidogrel</vt:lpstr>
      <vt:lpstr>Clopidogrel: Black-box Warning</vt:lpstr>
      <vt:lpstr>PowerPoint Presentation</vt:lpstr>
      <vt:lpstr>TAILOR-PCI study design Clinicaltrials.gov (NCT01742117)</vt:lpstr>
      <vt:lpstr>PowerPoint Presentation</vt:lpstr>
      <vt:lpstr>Enrollment</vt:lpstr>
      <vt:lpstr>TAILOR-PCI – Extended Follow-up</vt:lpstr>
      <vt:lpstr>Digital Follow-Up</vt:lpstr>
      <vt:lpstr>Digital Follow-Up</vt:lpstr>
      <vt:lpstr>Digital Follow-Up</vt:lpstr>
      <vt:lpstr>Extended &amp; Digital Follow-Up</vt:lpstr>
      <vt:lpstr>Digital Follow-Up: Overview</vt:lpstr>
      <vt:lpstr>Digital Follow-Up  </vt:lpstr>
      <vt:lpstr>Digital Follow-Up  </vt:lpstr>
      <vt:lpstr>Digital Follow-Up  </vt:lpstr>
      <vt:lpstr>Digital Follow-Up  </vt:lpstr>
      <vt:lpstr>Recruitment Letter</vt:lpstr>
      <vt:lpstr>Landing Page</vt:lpstr>
      <vt:lpstr>Instructional Videos</vt:lpstr>
      <vt:lpstr>Staged Site Rollout</vt:lpstr>
      <vt:lpstr>IRB Challenges</vt:lpstr>
      <vt:lpstr>Mayo / External Site Challenges</vt:lpstr>
      <vt:lpstr>Participant Challenges</vt:lpstr>
      <vt:lpstr>Lessons Learned</vt:lpstr>
      <vt:lpstr>Acknowledgements</vt:lpstr>
      <vt:lpstr>  Questions?  pereira.naveen@mayo.edu @nl_pereira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Pereira, Naveen L., M.D.</dc:creator>
  <dc:description>v2.11</dc:description>
  <cp:lastModifiedBy>Naveen Pereira</cp:lastModifiedBy>
  <cp:revision>308</cp:revision>
  <dcterms:created xsi:type="dcterms:W3CDTF">2014-08-28T13:37:08Z</dcterms:created>
  <dcterms:modified xsi:type="dcterms:W3CDTF">2019-05-22T14:27:49Z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0x010100A753C8C930990B4B8DAD42538B7B811A</vt:lpwstr>
  </property>
</Properties>
</file>